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24"/>
  </p:notesMasterIdLst>
  <p:handoutMasterIdLst>
    <p:handoutMasterId r:id="rId25"/>
  </p:handoutMasterIdLst>
  <p:sldIdLst>
    <p:sldId id="256" r:id="rId2"/>
    <p:sldId id="734" r:id="rId3"/>
    <p:sldId id="735" r:id="rId4"/>
    <p:sldId id="736" r:id="rId5"/>
    <p:sldId id="737" r:id="rId6"/>
    <p:sldId id="738" r:id="rId7"/>
    <p:sldId id="732" r:id="rId8"/>
    <p:sldId id="616" r:id="rId9"/>
    <p:sldId id="733" r:id="rId10"/>
    <p:sldId id="739" r:id="rId11"/>
    <p:sldId id="608" r:id="rId12"/>
    <p:sldId id="740" r:id="rId13"/>
    <p:sldId id="610" r:id="rId14"/>
    <p:sldId id="721" r:id="rId15"/>
    <p:sldId id="741" r:id="rId16"/>
    <p:sldId id="685" r:id="rId17"/>
    <p:sldId id="704" r:id="rId18"/>
    <p:sldId id="742" r:id="rId19"/>
    <p:sldId id="700" r:id="rId20"/>
    <p:sldId id="609" r:id="rId21"/>
    <p:sldId id="633" r:id="rId22"/>
    <p:sldId id="603" r:id="rId23"/>
  </p:sldIdLst>
  <p:sldSz cx="12192000" cy="6858000"/>
  <p:notesSz cx="6858000" cy="9144000"/>
  <p:embeddedFontLst>
    <p:embeddedFont>
      <p:font typeface="Arial Black" panose="020B0A04020102020204" pitchFamily="34" charset="0"/>
      <p:bold r:id="rId26"/>
    </p:embeddedFont>
    <p:embeddedFont>
      <p:font typeface="Arial Narrow" panose="020B060602020203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useo Sans 300" panose="02000000000000000000" pitchFamily="50" charset="0"/>
      <p:regular r:id="rId37"/>
      <p:italic r:id="rId38"/>
    </p:embeddedFont>
    <p:embeddedFont>
      <p:font typeface="Museo Sans 700" panose="02000000000000000000" pitchFamily="50" charset="0"/>
      <p:regular r:id="rId39"/>
      <p:bold r:id="rId40"/>
      <p:italic r:id="rId41"/>
      <p:boldItalic r:id="rId42"/>
    </p:embeddedFont>
    <p:embeddedFont>
      <p:font typeface="Museo Sans Cond 700" panose="02000000000000000000" pitchFamily="50"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6" autoAdjust="0"/>
    <p:restoredTop sz="72159" autoAdjust="0"/>
  </p:normalViewPr>
  <p:slideViewPr>
    <p:cSldViewPr snapToGrid="0">
      <p:cViewPr varScale="1">
        <p:scale>
          <a:sx n="46" d="100"/>
          <a:sy n="46" d="100"/>
        </p:scale>
        <p:origin x="1452" y="40"/>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1/26/2022</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Certified Instructional Trainer (CIT) is a certification held by those with experience and expertise in developing, designing, and delivering safety, health, and environmental training. Safety training at this level is virtually in every industry including manufacturing, petroleum production and refining, and construction. A CIT may hold positions at the manager, director, technician, or supervisory level and may have other duties in addition to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Tree>
    <p:extLst>
      <p:ext uri="{BB962C8B-B14F-4D97-AF65-F5344CB8AC3E}">
        <p14:creationId xmlns:p14="http://schemas.microsoft.com/office/powerpoint/2010/main" val="22853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2.8 of the 20 points must come from teaching, developing and/or attending courses on instructional techniques </a:t>
            </a:r>
          </a:p>
          <a:p>
            <a:endParaRPr lang="en-US" dirty="0"/>
          </a:p>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sz="1200" b="1" dirty="0"/>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endParaRPr lang="en-US" dirty="0"/>
          </a:p>
        </p:txBody>
      </p:sp>
    </p:spTree>
    <p:extLst>
      <p:ext uri="{BB962C8B-B14F-4D97-AF65-F5344CB8AC3E}">
        <p14:creationId xmlns:p14="http://schemas.microsoft.com/office/powerpoint/2010/main" val="1307343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Any organization such as a union, construction firm, project owner or government agency, can join Group Management. Organizations </a:t>
            </a:r>
            <a:r>
              <a:rPr lang="en-US" sz="1200">
                <a:latin typeface="+mn-lt"/>
              </a:rPr>
              <a:t>who joined Group </a:t>
            </a:r>
            <a:r>
              <a:rPr lang="en-US" sz="1200" dirty="0">
                <a:latin typeface="+mn-lt"/>
              </a:rPr>
              <a:t>Management say it has given them a competitive edge and helped promote safety awareness and training.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Group Account Managers (GAMs) will be able to pay for exams, exam bundles (which include self-assessments), and all other products and services. BCSP </a:t>
            </a:r>
            <a:r>
              <a:rPr lang="en-US" sz="1200" b="0" i="0" dirty="0" err="1">
                <a:solidFill>
                  <a:srgbClr val="000000"/>
                </a:solidFill>
                <a:effectLst/>
                <a:latin typeface="+mn-lt"/>
              </a:rPr>
              <a:t>examCORE</a:t>
            </a:r>
            <a:r>
              <a:rPr lang="en-US" sz="1200" b="0" i="0" dirty="0">
                <a:solidFill>
                  <a:srgbClr val="000000"/>
                </a:solidFill>
                <a:effectLst/>
                <a:latin typeface="+mn-lt"/>
              </a:rPr>
              <a:t>, </a:t>
            </a:r>
            <a:r>
              <a:rPr lang="en-US" sz="1200" b="0" i="0" dirty="0" err="1">
                <a:solidFill>
                  <a:srgbClr val="000000"/>
                </a:solidFill>
                <a:effectLst/>
                <a:latin typeface="+mn-lt"/>
              </a:rPr>
              <a:t>recertPRO</a:t>
            </a:r>
            <a:r>
              <a:rPr lang="en-US" sz="1200" b="0" i="0" dirty="0">
                <a:solidFill>
                  <a:srgbClr val="000000"/>
                </a:solidFill>
                <a:effectLst/>
                <a:latin typeface="+mn-lt"/>
              </a:rPr>
              <a:t>, and stand-alone online self-assessments are currently excluded. </a:t>
            </a:r>
          </a:p>
        </p:txBody>
      </p:sp>
    </p:spTree>
    <p:extLst>
      <p:ext uri="{BB962C8B-B14F-4D97-AF65-F5344CB8AC3E}">
        <p14:creationId xmlns:p14="http://schemas.microsoft.com/office/powerpoint/2010/main" val="219619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CIT is held by those with experience and expertise in developing, designing, and delivering SH&amp;E training. </a:t>
            </a:r>
          </a:p>
          <a:p>
            <a:endParaRPr lang="en-US" sz="1200" dirty="0"/>
          </a:p>
          <a:p>
            <a:r>
              <a:rPr lang="en-US" sz="1200" dirty="0"/>
              <a:t>Apart from formal education, trainers generally possess-whether from education, training or aptitude- a talent for imparting knowledge and skills to others. </a:t>
            </a:r>
          </a:p>
          <a:p>
            <a:r>
              <a:rPr lang="en-US" sz="1200" dirty="0"/>
              <a:t>- Those interested in becoming a competent trainer must learn the theory and practice of adult education (instructional technology). </a:t>
            </a:r>
          </a:p>
          <a:p>
            <a:endParaRPr lang="en-US" sz="1200" dirty="0"/>
          </a:p>
          <a:p>
            <a:r>
              <a:rPr lang="en-US" sz="1200" dirty="0"/>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sz="1200" dirty="0"/>
          </a:p>
          <a:p>
            <a:endParaRPr lang="en-US" dirty="0"/>
          </a:p>
        </p:txBody>
      </p:sp>
    </p:spTree>
    <p:extLst>
      <p:ext uri="{BB962C8B-B14F-4D97-AF65-F5344CB8AC3E}">
        <p14:creationId xmlns:p14="http://schemas.microsoft.com/office/powerpoint/2010/main" val="340639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certificants who hold the CIT work for a private or public entity (i.e., government department, public agency, military). Safety training at this level is virtually in every industry including petroleum production and refining, and construction. A CIT may hold positions at the manager, director, technician, or supervisory level and may have other duties in addition to training. </a:t>
            </a:r>
          </a:p>
          <a:p>
            <a:endParaRPr lang="en-US" dirty="0"/>
          </a:p>
          <a:p>
            <a:r>
              <a:rPr lang="en-US" dirty="0"/>
              <a:t>Apart from formal education, trainers generally possess-whether from education, training or aptitude- a talent for imparting knowledge and skills to others. </a:t>
            </a:r>
          </a:p>
          <a:p>
            <a:r>
              <a:rPr lang="en-US" dirty="0"/>
              <a:t>- Those interested in becoming a competent trainer must learn the theory and practice of adult education (instructional technology). </a:t>
            </a:r>
          </a:p>
          <a:p>
            <a:endParaRPr lang="en-US" dirty="0"/>
          </a:p>
          <a:p>
            <a:r>
              <a:rPr lang="en-US" dirty="0"/>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dirty="0"/>
          </a:p>
        </p:txBody>
      </p:sp>
    </p:spTree>
    <p:extLst>
      <p:ext uri="{BB962C8B-B14F-4D97-AF65-F5344CB8AC3E}">
        <p14:creationId xmlns:p14="http://schemas.microsoft.com/office/powerpoint/2010/main" val="227390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sz="1200" dirty="0"/>
          </a:p>
          <a:p>
            <a:endParaRPr lang="en-US" sz="1200" dirty="0"/>
          </a:p>
          <a:p>
            <a:r>
              <a:rPr lang="en-US" sz="1200" dirty="0"/>
              <a:t>Certification also reflects an individuals:</a:t>
            </a:r>
          </a:p>
          <a:p>
            <a:r>
              <a:rPr lang="en-US" sz="1200" dirty="0"/>
              <a:t>	* Dedication to their colleagues’ safety</a:t>
            </a:r>
          </a:p>
          <a:p>
            <a:r>
              <a:rPr lang="en-US" sz="1200" dirty="0"/>
              <a:t>	* Responsibility as a leader</a:t>
            </a:r>
          </a:p>
          <a:p>
            <a:r>
              <a:rPr lang="en-US" sz="1200" dirty="0"/>
              <a:t>	* Desire for accountability</a:t>
            </a:r>
          </a:p>
          <a:p>
            <a:endParaRPr lang="en-US" sz="1200" dirty="0"/>
          </a:p>
          <a:p>
            <a:endParaRPr lang="en-US" dirty="0"/>
          </a:p>
        </p:txBody>
      </p:sp>
    </p:spTree>
    <p:extLst>
      <p:ext uri="{BB962C8B-B14F-4D97-AF65-F5344CB8AC3E}">
        <p14:creationId xmlns:p14="http://schemas.microsoft.com/office/powerpoint/2010/main" val="421374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a:p>
            <a:endParaRPr lang="en-US" dirty="0"/>
          </a:p>
        </p:txBody>
      </p:sp>
    </p:spTree>
    <p:extLst>
      <p:ext uri="{BB962C8B-B14F-4D97-AF65-F5344CB8AC3E}">
        <p14:creationId xmlns:p14="http://schemas.microsoft.com/office/powerpoint/2010/main" val="1253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121206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296">
              <a:defRPr/>
            </a:pPr>
            <a:r>
              <a:rPr lang="en-US" sz="1200" b="1"/>
              <a:t>Changes to CIT </a:t>
            </a:r>
          </a:p>
          <a:p>
            <a:pPr marL="82296">
              <a:defRPr/>
            </a:pPr>
            <a:r>
              <a:rPr lang="en-US" sz="1200" b="1"/>
              <a:t>Eligibility Requirements:</a:t>
            </a:r>
          </a:p>
          <a:p>
            <a:pPr marL="539496" indent="-457200">
              <a:buFont typeface="Arial" panose="020B0604020202020204" pitchFamily="34" charset="0"/>
              <a:buChar char="•"/>
              <a:defRPr/>
            </a:pPr>
            <a:r>
              <a:rPr lang="en-US" sz="1200"/>
              <a:t>No longer required to hold an approved credential</a:t>
            </a:r>
          </a:p>
          <a:p>
            <a:pPr marL="539496" indent="-457200">
              <a:buFont typeface="Arial" panose="020B0604020202020204" pitchFamily="34" charset="0"/>
              <a:buChar char="•"/>
              <a:defRPr/>
            </a:pPr>
            <a:r>
              <a:rPr lang="en-US" sz="1200"/>
              <a:t>Changes to 135-hour requirement to include development of training materials </a:t>
            </a:r>
          </a:p>
          <a:p>
            <a:pPr marL="82296">
              <a:defRPr/>
            </a:pPr>
            <a:endParaRPr lang="en-US" sz="1200" b="1"/>
          </a:p>
          <a:p>
            <a:pPr marL="82296">
              <a:defRPr/>
            </a:pPr>
            <a:r>
              <a:rPr lang="en-US" sz="1200" b="1" u="none"/>
              <a:t>New Exam</a:t>
            </a:r>
          </a:p>
          <a:p>
            <a:pPr marL="763524" lvl="1" indent="-342900">
              <a:defRPr/>
            </a:pPr>
            <a:r>
              <a:rPr lang="en-US" sz="1200" u="none"/>
              <a:t>100 items (previously 200)</a:t>
            </a:r>
          </a:p>
          <a:p>
            <a:pPr marL="763524" lvl="1" indent="-342900">
              <a:defRPr/>
            </a:pPr>
            <a:r>
              <a:rPr lang="en-US" sz="1200" u="none"/>
              <a:t>2 hours for exam (previously 4 hours)</a:t>
            </a:r>
          </a:p>
          <a:p>
            <a:pPr marL="763524" lvl="1" indent="-342900">
              <a:defRPr/>
            </a:pPr>
            <a:endParaRPr lang="en-US" sz="1200" u="none"/>
          </a:p>
          <a:p>
            <a:pPr defTabSz="931774">
              <a:defRPr/>
            </a:pPr>
            <a:r>
              <a:rPr lang="en-US" sz="1200"/>
              <a:t>Why change the name?</a:t>
            </a:r>
          </a:p>
          <a:p>
            <a:pPr marL="171450" indent="-171450" defTabSz="931774">
              <a:buFontTx/>
              <a:buChar char="-"/>
              <a:defRPr/>
            </a:pPr>
            <a:r>
              <a:rPr lang="en-US" sz="1200" kern="1200">
                <a:solidFill>
                  <a:schemeClr val="tx1"/>
                </a:solidFill>
                <a:effectLst/>
                <a:latin typeface="+mn-lt"/>
                <a:ea typeface="+mn-ea"/>
                <a:cs typeface="+mn-cs"/>
              </a:rPr>
              <a:t>The CIT is often misconstrued as an environmental-related examination. Renaming the CET to CIT allows us to rebrand the certification to more accurately reflect the exam content, which includes adult education principles and instructional design. The new name will appeal to a wider pool of potential applicants with experience in SH&amp;E training, which keeps the credential in line with BCSP’s mission.</a:t>
            </a:r>
          </a:p>
          <a:p>
            <a:pPr marL="171450" indent="-171450" defTabSz="931774">
              <a:buFontTx/>
              <a:buChar char="-"/>
              <a:defRPr/>
            </a:pPr>
            <a:r>
              <a:rPr lang="en-US" sz="1200" kern="1200">
                <a:solidFill>
                  <a:schemeClr val="tx1"/>
                </a:solidFill>
                <a:effectLst/>
                <a:latin typeface="+mn-lt"/>
                <a:ea typeface="+mn-ea"/>
                <a:cs typeface="+mn-cs"/>
              </a:rPr>
              <a:t>Removing the qualified credential requirement eliminates a barrier that is preventing many qualified candidates from attempting the exam. The 135-hour SH&amp;E training requirement ensures candidates have the requisite competence. The new requirements will allow more candidates to demonstrate their SH&amp;E training competence.</a:t>
            </a: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Reducing the number of items on the examination will allow the content to be fully assessed while avoiding redundancy between items and content. A survey was sent to all current CIT certificants to evaluate the effect of reducing the number of exams items. Key results were:</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63% indicated that the examination length could be reduced with no effect on the value of the certification. </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Respondents indicated that classroom experience/time better defined the abilities of a CIT than the results of a single examination. </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Many respondents indicated that the quality of the items is more important than the quantity.</a:t>
            </a: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The new exam has only half the number of items that the current exam has, so less time allotted to complete the exam. The beta exam will include 132 items (32 more items than the production exam will), so beta participants will have 3 hours to complete the exam.</a:t>
            </a:r>
          </a:p>
          <a:p>
            <a:endParaRPr lang="en-US" dirty="0"/>
          </a:p>
        </p:txBody>
      </p:sp>
    </p:spTree>
    <p:extLst>
      <p:ext uri="{BB962C8B-B14F-4D97-AF65-F5344CB8AC3E}">
        <p14:creationId xmlns:p14="http://schemas.microsoft.com/office/powerpoint/2010/main" val="271473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 </a:t>
            </a:r>
          </a:p>
          <a:p>
            <a:r>
              <a:rPr lang="en-US" dirty="0"/>
              <a:t>-   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$500</a:t>
            </a:r>
            <a:endParaRPr lang="en-US" dirty="0"/>
          </a:p>
          <a:p>
            <a:pPr marL="171450" indent="-171450">
              <a:buFontTx/>
              <a:buChar char="-"/>
            </a:pPr>
            <a:r>
              <a:rPr lang="en-US" dirty="0"/>
              <a:t>Annual Renewal: $145</a:t>
            </a:r>
          </a:p>
          <a:p>
            <a:endParaRPr lang="en-US" dirty="0"/>
          </a:p>
          <a:p>
            <a:endParaRPr lang="en-US" dirty="0"/>
          </a:p>
        </p:txBody>
      </p:sp>
    </p:spTree>
    <p:extLst>
      <p:ext uri="{BB962C8B-B14F-4D97-AF65-F5344CB8AC3E}">
        <p14:creationId xmlns:p14="http://schemas.microsoft.com/office/powerpoint/2010/main" val="231156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144462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1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12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694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71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02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08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2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6521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67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78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029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652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37169346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4AA78-F945-4D9C-8DB3-A2540E1CB65B}"/>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E18E7E8F-AA34-4920-A9C5-62757D9BE782}"/>
              </a:ext>
            </a:extLst>
          </p:cNvPr>
          <p:cNvSpPr>
            <a:spLocks noGrp="1"/>
          </p:cNvSpPr>
          <p:nvPr>
            <p:ph type="body" sz="quarter" idx="10"/>
          </p:nvPr>
        </p:nvSpPr>
        <p:spPr/>
        <p:txBody>
          <a:bodyPr>
            <a:normAutofit/>
          </a:bodyPr>
          <a:lstStyle/>
          <a:p>
            <a:pPr>
              <a:lnSpc>
                <a:spcPct val="110000"/>
              </a:lnSpc>
            </a:pPr>
            <a:r>
              <a:rPr lang="en-US" dirty="0"/>
              <a:t>Certified Instructional Trainer</a:t>
            </a:r>
          </a:p>
        </p:txBody>
      </p:sp>
      <p:pic>
        <p:nvPicPr>
          <p:cNvPr id="5" name="Picture 4">
            <a:extLst>
              <a:ext uri="{FF2B5EF4-FFF2-40B4-BE49-F238E27FC236}">
                <a16:creationId xmlns:a16="http://schemas.microsoft.com/office/drawing/2014/main" id="{7EBFEB32-C23C-4557-BA83-28329174D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747878" y="4490564"/>
            <a:ext cx="2871034" cy="1346651"/>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FD482E-8AF2-2D44-8535-7F2B013496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F5CF4423-2A19-0F4E-AC4E-56D8CB46B04D}"/>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Four-hour exam with 200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4" name="Picture 3">
            <a:extLst>
              <a:ext uri="{FF2B5EF4-FFF2-40B4-BE49-F238E27FC236}">
                <a16:creationId xmlns:a16="http://schemas.microsoft.com/office/drawing/2014/main" id="{E6D5B2CC-02D4-4841-892E-883468B812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5" name="Text Placeholder 11">
            <a:extLst>
              <a:ext uri="{FF2B5EF4-FFF2-40B4-BE49-F238E27FC236}">
                <a16:creationId xmlns:a16="http://schemas.microsoft.com/office/drawing/2014/main" id="{6FB838D6-23DC-444E-B46D-CE22D058840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201970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B519D-76DB-7D46-A72C-26DAD8CC47E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022406" y="496401"/>
            <a:ext cx="9154096" cy="812800"/>
          </a:xfrm>
          <a:prstGeom prst="rect">
            <a:avLst/>
          </a:prstGeom>
          <a:effectLst/>
        </p:spPr>
      </p:pic>
      <p:sp>
        <p:nvSpPr>
          <p:cNvPr id="5" name="Title 1">
            <a:extLst>
              <a:ext uri="{FF2B5EF4-FFF2-40B4-BE49-F238E27FC236}">
                <a16:creationId xmlns:a16="http://schemas.microsoft.com/office/drawing/2014/main" id="{194EBDC5-D8EB-624A-94CF-FC7719EBEA10}"/>
              </a:ext>
            </a:extLst>
          </p:cNvPr>
          <p:cNvSpPr txBox="1">
            <a:spLocks/>
          </p:cNvSpPr>
          <p:nvPr/>
        </p:nvSpPr>
        <p:spPr>
          <a:xfrm>
            <a:off x="1899378" y="1449170"/>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2"/>
                </a:solidFill>
              </a:rPr>
              <a:t>Recertification Requirements </a:t>
            </a:r>
          </a:p>
        </p:txBody>
      </p:sp>
      <p:sp>
        <p:nvSpPr>
          <p:cNvPr id="8" name="Content Placeholder 7">
            <a:extLst>
              <a:ext uri="{FF2B5EF4-FFF2-40B4-BE49-F238E27FC236}">
                <a16:creationId xmlns:a16="http://schemas.microsoft.com/office/drawing/2014/main" id="{E933126E-5991-BF49-B539-A71BB21D427D}"/>
              </a:ext>
            </a:extLst>
          </p:cNvPr>
          <p:cNvSpPr txBox="1">
            <a:spLocks/>
          </p:cNvSpPr>
          <p:nvPr/>
        </p:nvSpPr>
        <p:spPr>
          <a:xfrm>
            <a:off x="838200" y="2041257"/>
            <a:ext cx="1084729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b="1" dirty="0">
                <a:cs typeface="Arial" panose="020B0604020202020204" pitchFamily="34" charset="0"/>
              </a:rPr>
              <a:t>20 points every 5 years</a:t>
            </a:r>
          </a:p>
          <a:p>
            <a:pPr marL="365760" indent="-283464">
              <a:spcBef>
                <a:spcPts val="0"/>
              </a:spcBef>
              <a:spcAft>
                <a:spcPts val="1200"/>
              </a:spcAft>
            </a:pPr>
            <a:r>
              <a:rPr lang="en-US" b="1" dirty="0">
                <a:cs typeface="Arial" panose="020B0604020202020204" pitchFamily="34" charset="0"/>
              </a:rPr>
              <a:t>10 point categories (some with point limitations) </a:t>
            </a:r>
          </a:p>
          <a:p>
            <a:pPr marL="649224" lvl="1">
              <a:lnSpc>
                <a:spcPct val="140000"/>
              </a:lnSpc>
              <a:spcBef>
                <a:spcPts val="0"/>
              </a:spcBef>
              <a:spcAft>
                <a:spcPts val="1200"/>
              </a:spcAft>
            </a:pPr>
            <a:r>
              <a:rPr lang="en-US" sz="1800" dirty="0">
                <a:latin typeface="Arial" panose="020B0604020202020204" pitchFamily="34" charset="0"/>
                <a:cs typeface="Arial" panose="020B0604020202020204" pitchFamily="34" charset="0"/>
              </a:rPr>
              <a:t>Professional Safety Practice</a:t>
            </a:r>
          </a:p>
          <a:p>
            <a:pPr marL="649224" lvl="1">
              <a:spcBef>
                <a:spcPts val="0"/>
              </a:spcBef>
              <a:spcAft>
                <a:spcPts val="1200"/>
              </a:spcAft>
            </a:pPr>
            <a:r>
              <a:rPr lang="en-US" sz="1800" dirty="0">
                <a:latin typeface="Arial" panose="020B0604020202020204" pitchFamily="34" charset="0"/>
                <a:cs typeface="Arial" panose="020B0604020202020204" pitchFamily="34" charset="0"/>
              </a:rPr>
              <a:t>Membership in Safety Organizations</a:t>
            </a:r>
          </a:p>
          <a:p>
            <a:pPr marL="649224" lvl="1">
              <a:spcBef>
                <a:spcPts val="0"/>
              </a:spcBef>
              <a:spcAft>
                <a:spcPts val="1200"/>
              </a:spcAft>
            </a:pPr>
            <a:r>
              <a:rPr lang="en-US" sz="1800" dirty="0">
                <a:latin typeface="Arial" panose="020B0604020202020204" pitchFamily="34" charset="0"/>
                <a:cs typeface="Arial" panose="020B0604020202020204" pitchFamily="34" charset="0"/>
              </a:rPr>
              <a:t>Organizational Service</a:t>
            </a:r>
          </a:p>
          <a:p>
            <a:pPr marL="649224" lvl="1">
              <a:spcBef>
                <a:spcPts val="0"/>
              </a:spcBef>
              <a:spcAft>
                <a:spcPts val="1200"/>
              </a:spcAft>
            </a:pPr>
            <a:r>
              <a:rPr lang="en-US" sz="1800" dirty="0">
                <a:latin typeface="Arial" panose="020B0604020202020204" pitchFamily="34" charset="0"/>
                <a:cs typeface="Arial" panose="020B0604020202020204" pitchFamily="34" charset="0"/>
              </a:rPr>
              <a:t>Publications, Conference </a:t>
            </a:r>
          </a:p>
          <a:p>
            <a:pPr marL="363474" lvl="1"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    Presentations, and Patents</a:t>
            </a:r>
          </a:p>
          <a:p>
            <a:pPr marL="649224" lvl="1">
              <a:spcBef>
                <a:spcPts val="0"/>
              </a:spcBef>
              <a:spcAft>
                <a:spcPts val="1200"/>
              </a:spcAft>
            </a:pPr>
            <a:r>
              <a:rPr lang="en-US" sz="1800" dirty="0">
                <a:latin typeface="Arial" panose="020B0604020202020204" pitchFamily="34" charset="0"/>
                <a:cs typeface="Arial" panose="020B0604020202020204" pitchFamily="34" charset="0"/>
              </a:rPr>
              <a:t>Service to BCSP </a:t>
            </a:r>
          </a:p>
          <a:p>
            <a:endParaRPr lang="en-US" dirty="0"/>
          </a:p>
          <a:p>
            <a:endParaRPr lang="en-US" dirty="0"/>
          </a:p>
          <a:p>
            <a:endParaRPr lang="en-US" dirty="0"/>
          </a:p>
        </p:txBody>
      </p:sp>
      <p:sp>
        <p:nvSpPr>
          <p:cNvPr id="9" name="Text Placeholder 5">
            <a:extLst>
              <a:ext uri="{FF2B5EF4-FFF2-40B4-BE49-F238E27FC236}">
                <a16:creationId xmlns:a16="http://schemas.microsoft.com/office/drawing/2014/main" id="{49631AFE-8696-F442-A8B1-32D9C25A5B94}"/>
              </a:ext>
            </a:extLst>
          </p:cNvPr>
          <p:cNvSpPr txBox="1">
            <a:spLocks/>
          </p:cNvSpPr>
          <p:nvPr/>
        </p:nvSpPr>
        <p:spPr>
          <a:xfrm>
            <a:off x="5413517" y="3034615"/>
            <a:ext cx="5983940" cy="2878184"/>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Professional Development Conferences</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Safety-related Course or Seminar,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College or University Courses</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Advanced Degree</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Additional Certification or License</a:t>
            </a:r>
          </a:p>
          <a:p>
            <a:endParaRPr lang="en-US" dirty="0">
              <a:latin typeface="Museo Sans 300" panose="02000000000000000000" pitchFamily="50" charset="0"/>
            </a:endParaRPr>
          </a:p>
        </p:txBody>
      </p:sp>
      <p:sp>
        <p:nvSpPr>
          <p:cNvPr id="10" name="Rectangle 9">
            <a:extLst>
              <a:ext uri="{FF2B5EF4-FFF2-40B4-BE49-F238E27FC236}">
                <a16:creationId xmlns:a16="http://schemas.microsoft.com/office/drawing/2014/main" id="{3CB63357-A9B1-E644-B0F4-E815BA8B65F4}"/>
              </a:ext>
            </a:extLst>
          </p:cNvPr>
          <p:cNvSpPr/>
          <p:nvPr/>
        </p:nvSpPr>
        <p:spPr>
          <a:xfrm>
            <a:off x="3787587" y="5875697"/>
            <a:ext cx="11246223" cy="276999"/>
          </a:xfrm>
          <a:prstGeom prst="rect">
            <a:avLst/>
          </a:prstGeom>
        </p:spPr>
        <p:txBody>
          <a:bodyPr wrap="square">
            <a:spAutoFit/>
          </a:bodyPr>
          <a:lstStyle/>
          <a:p>
            <a:pPr lvl="0" defTabSz="457200">
              <a:defRPr/>
            </a:pPr>
            <a:r>
              <a:rPr lang="en-US" sz="1200" b="1" dirty="0">
                <a:solidFill>
                  <a:prstClr val="black"/>
                </a:solidFill>
                <a:latin typeface="Arial" panose="020B0604020202020204" pitchFamily="34" charset="0"/>
                <a:cs typeface="Arial" panose="020B0604020202020204" pitchFamily="34" charset="0"/>
              </a:rPr>
              <a:t>*2.8 of the 20 points must come from teaching, developing and/or attending courses on instructional techniques </a:t>
            </a:r>
          </a:p>
        </p:txBody>
      </p:sp>
      <p:pic>
        <p:nvPicPr>
          <p:cNvPr id="11" name="Picture 10" descr="Icon&#10;&#10;Description automatically generated with medium confidence">
            <a:extLst>
              <a:ext uri="{FF2B5EF4-FFF2-40B4-BE49-F238E27FC236}">
                <a16:creationId xmlns:a16="http://schemas.microsoft.com/office/drawing/2014/main" id="{B7B2B798-7ED4-8C49-9184-6AA30F8A8D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830" y="276636"/>
            <a:ext cx="2822529" cy="1228323"/>
          </a:xfrm>
          <a:prstGeom prst="rect">
            <a:avLst/>
          </a:prstGeom>
        </p:spPr>
      </p:pic>
    </p:spTree>
    <p:extLst>
      <p:ext uri="{BB962C8B-B14F-4D97-AF65-F5344CB8AC3E}">
        <p14:creationId xmlns:p14="http://schemas.microsoft.com/office/powerpoint/2010/main" val="58150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Group Management</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0" y="2669946"/>
            <a:ext cx="12119444" cy="1400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dirty="0"/>
              <a:t>Cover fees for employee/member pursuit of BCSP certifications and designations </a:t>
            </a:r>
          </a:p>
          <a:p>
            <a:pPr algn="ctr">
              <a:spcBef>
                <a:spcPts val="0"/>
              </a:spcBef>
              <a:spcAft>
                <a:spcPts val="600"/>
              </a:spcAft>
            </a:pPr>
            <a:r>
              <a:rPr lang="en-US" dirty="0"/>
              <a:t>Ensure a high standard of safety throughout all levels</a:t>
            </a:r>
          </a:p>
          <a:p>
            <a:pPr marL="0" algn="ctr">
              <a:spcBef>
                <a:spcPts val="0"/>
              </a:spcBef>
              <a:spcAft>
                <a:spcPts val="600"/>
              </a:spcAft>
            </a:pPr>
            <a:r>
              <a:rPr lang="en-US" dirty="0"/>
              <a:t>Company name and website link on BCSP website</a:t>
            </a:r>
          </a:p>
        </p:txBody>
      </p:sp>
      <p:sp>
        <p:nvSpPr>
          <p:cNvPr id="10" name="Rectangle 9">
            <a:extLst>
              <a:ext uri="{FF2B5EF4-FFF2-40B4-BE49-F238E27FC236}">
                <a16:creationId xmlns:a16="http://schemas.microsoft.com/office/drawing/2014/main" id="{B5DE2613-082E-134D-8AEB-8C7033EF972F}"/>
              </a:ext>
            </a:extLst>
          </p:cNvPr>
          <p:cNvSpPr/>
          <p:nvPr/>
        </p:nvSpPr>
        <p:spPr>
          <a:xfrm>
            <a:off x="-14115" y="2049763"/>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INVEST IN SAFETY FOR YOUR WHOLE ORGANIZATION</a:t>
            </a:r>
          </a:p>
        </p:txBody>
      </p:sp>
      <p:sp>
        <p:nvSpPr>
          <p:cNvPr id="13" name="Rectangle 12">
            <a:extLst>
              <a:ext uri="{FF2B5EF4-FFF2-40B4-BE49-F238E27FC236}">
                <a16:creationId xmlns:a16="http://schemas.microsoft.com/office/drawing/2014/main" id="{9ED9681F-D185-4FB6-BA03-078A144008A8}"/>
              </a:ext>
            </a:extLst>
          </p:cNvPr>
          <p:cNvSpPr/>
          <p:nvPr/>
        </p:nvSpPr>
        <p:spPr>
          <a:xfrm>
            <a:off x="0" y="4150694"/>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PROVEN EFFECTIVE</a:t>
            </a:r>
          </a:p>
        </p:txBody>
      </p:sp>
      <p:sp>
        <p:nvSpPr>
          <p:cNvPr id="14" name="Subtitle 2">
            <a:extLst>
              <a:ext uri="{FF2B5EF4-FFF2-40B4-BE49-F238E27FC236}">
                <a16:creationId xmlns:a16="http://schemas.microsoft.com/office/drawing/2014/main" id="{444A043D-C177-4468-B70E-FD66DEB7D5D4}"/>
              </a:ext>
            </a:extLst>
          </p:cNvPr>
          <p:cNvSpPr txBox="1">
            <a:spLocks/>
          </p:cNvSpPr>
          <p:nvPr/>
        </p:nvSpPr>
        <p:spPr>
          <a:xfrm>
            <a:off x="768932" y="4748081"/>
            <a:ext cx="11014365" cy="1400061"/>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700" b="1" dirty="0" err="1"/>
              <a:t>Eldeco</a:t>
            </a:r>
            <a:r>
              <a:rPr lang="en-US" sz="1700" b="1" dirty="0"/>
              <a:t>, Inc</a:t>
            </a:r>
          </a:p>
          <a:p>
            <a:pPr>
              <a:spcBef>
                <a:spcPts val="0"/>
              </a:spcBef>
              <a:spcAft>
                <a:spcPts val="600"/>
              </a:spcAft>
            </a:pPr>
            <a:r>
              <a:rPr lang="en-US" sz="1700" dirty="0"/>
              <a:t>31% reduction in injuries</a:t>
            </a:r>
          </a:p>
          <a:p>
            <a:pPr>
              <a:spcBef>
                <a:spcPts val="0"/>
              </a:spcBef>
              <a:spcAft>
                <a:spcPts val="600"/>
              </a:spcAft>
            </a:pPr>
            <a:r>
              <a:rPr lang="en-US" sz="1700" dirty="0">
                <a:solidFill>
                  <a:srgbClr val="000000"/>
                </a:solidFill>
                <a:cs typeface="Arial" panose="020B0604020202020204" pitchFamily="34" charset="0"/>
              </a:rPr>
              <a:t>50% decrease in overall workers compensation claims costs</a:t>
            </a:r>
          </a:p>
          <a:p>
            <a:pPr marL="0" indent="0">
              <a:spcBef>
                <a:spcPts val="0"/>
              </a:spcBef>
              <a:spcAft>
                <a:spcPts val="600"/>
              </a:spcAft>
              <a:buNone/>
            </a:pPr>
            <a:endParaRPr lang="en-US" sz="1700" b="1" dirty="0"/>
          </a:p>
          <a:p>
            <a:pPr marL="0" indent="0">
              <a:spcBef>
                <a:spcPts val="0"/>
              </a:spcBef>
              <a:spcAft>
                <a:spcPts val="600"/>
              </a:spcAft>
              <a:buNone/>
            </a:pPr>
            <a:endParaRPr lang="en-US" sz="1700" b="1" dirty="0"/>
          </a:p>
          <a:p>
            <a:pPr marL="0" indent="0">
              <a:spcBef>
                <a:spcPts val="0"/>
              </a:spcBef>
              <a:spcAft>
                <a:spcPts val="600"/>
              </a:spcAft>
              <a:buNone/>
            </a:pPr>
            <a:r>
              <a:rPr lang="en-US" sz="1700" b="1" dirty="0"/>
              <a:t>Nicholson Construction</a:t>
            </a:r>
          </a:p>
          <a:p>
            <a:pPr>
              <a:spcBef>
                <a:spcPts val="0"/>
              </a:spcBef>
              <a:spcAft>
                <a:spcPts val="600"/>
              </a:spcAft>
            </a:pPr>
            <a:r>
              <a:rPr lang="en-US" sz="1700" dirty="0"/>
              <a:t>Reduced company’s total recordable rate from 10.27 to 1.66 over 5 years</a:t>
            </a:r>
          </a:p>
          <a:p>
            <a:pPr marL="0" indent="0">
              <a:spcBef>
                <a:spcPts val="0"/>
              </a:spcBef>
              <a:spcAft>
                <a:spcPts val="600"/>
              </a:spcAft>
              <a:buNone/>
            </a:pPr>
            <a:r>
              <a:rPr lang="en-US" sz="1700" b="1" dirty="0"/>
              <a:t>Hensel Phelps</a:t>
            </a:r>
          </a:p>
          <a:p>
            <a:pPr>
              <a:spcBef>
                <a:spcPts val="0"/>
              </a:spcBef>
              <a:spcAft>
                <a:spcPts val="600"/>
              </a:spcAft>
            </a:pPr>
            <a:r>
              <a:rPr lang="en-US" sz="1700" dirty="0"/>
              <a:t>Recordable incident rate ½ the industry average </a:t>
            </a:r>
          </a:p>
        </p:txBody>
      </p:sp>
    </p:spTree>
    <p:extLst>
      <p:ext uri="{BB962C8B-B14F-4D97-AF65-F5344CB8AC3E}">
        <p14:creationId xmlns:p14="http://schemas.microsoft.com/office/powerpoint/2010/main" val="251269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43019"/>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339717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7E2081-AAAA-A143-BE18-7041CA8E7527}"/>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1">
            <a:extLst>
              <a:ext uri="{FF2B5EF4-FFF2-40B4-BE49-F238E27FC236}">
                <a16:creationId xmlns:a16="http://schemas.microsoft.com/office/drawing/2014/main" id="{0BBEFC76-ACA5-4840-AC0E-121CFE54B420}"/>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9" name="Picture 8">
            <a:extLst>
              <a:ext uri="{FF2B5EF4-FFF2-40B4-BE49-F238E27FC236}">
                <a16:creationId xmlns:a16="http://schemas.microsoft.com/office/drawing/2014/main" id="{283A1F1A-5C02-9547-B894-4A56EF0F602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5818"/>
            <a:ext cx="6835600" cy="809897"/>
          </a:xfrm>
          <a:prstGeom prst="rect">
            <a:avLst/>
          </a:prstGeom>
          <a:effectLst/>
        </p:spPr>
      </p:pic>
      <p:pic>
        <p:nvPicPr>
          <p:cNvPr id="10" name="Picture 9">
            <a:extLst>
              <a:ext uri="{FF2B5EF4-FFF2-40B4-BE49-F238E27FC236}">
                <a16:creationId xmlns:a16="http://schemas.microsoft.com/office/drawing/2014/main" id="{0BB324C8-4198-CC41-BC96-182601C99E1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700679"/>
            <a:ext cx="9422110" cy="809897"/>
          </a:xfrm>
          <a:prstGeom prst="rect">
            <a:avLst/>
          </a:prstGeom>
          <a:effectLst/>
        </p:spPr>
      </p:pic>
      <p:pic>
        <p:nvPicPr>
          <p:cNvPr id="11" name="Picture 10">
            <a:extLst>
              <a:ext uri="{FF2B5EF4-FFF2-40B4-BE49-F238E27FC236}">
                <a16:creationId xmlns:a16="http://schemas.microsoft.com/office/drawing/2014/main" id="{25EC4B3A-F1CC-F945-AE5F-E8BB5A0DF8D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700678"/>
            <a:ext cx="7619827" cy="809897"/>
          </a:xfrm>
          <a:prstGeom prst="rect">
            <a:avLst/>
          </a:prstGeom>
          <a:effectLst/>
        </p:spPr>
      </p:pic>
      <p:pic>
        <p:nvPicPr>
          <p:cNvPr id="12" name="Online Media 2" title="We Are BCSP: Inspiring a Safer World">
            <a:hlinkClick r:id="" action="ppaction://media"/>
            <a:extLst>
              <a:ext uri="{FF2B5EF4-FFF2-40B4-BE49-F238E27FC236}">
                <a16:creationId xmlns:a16="http://schemas.microsoft.com/office/drawing/2014/main" id="{E931D48B-7A9C-F04F-8186-1C2E709B945D}"/>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22192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405680" y="0"/>
            <a:ext cx="10206337" cy="809897"/>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412171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laying&#10;&#10;Description automatically generated">
            <a:extLst>
              <a:ext uri="{FF2B5EF4-FFF2-40B4-BE49-F238E27FC236}">
                <a16:creationId xmlns:a16="http://schemas.microsoft.com/office/drawing/2014/main" id="{6961FFB3-A71A-3140-BDA7-2746105741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79776"/>
          </a:xfrm>
          <a:prstGeom prst="rect">
            <a:avLst/>
          </a:prstGeom>
        </p:spPr>
      </p:pic>
      <p:sp>
        <p:nvSpPr>
          <p:cNvPr id="3" name="Oval 2">
            <a:extLst>
              <a:ext uri="{FF2B5EF4-FFF2-40B4-BE49-F238E27FC236}">
                <a16:creationId xmlns:a16="http://schemas.microsoft.com/office/drawing/2014/main" id="{E61238DA-CF72-D146-B60B-68D4C021ACA8}"/>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5F4C8962-0D94-F24D-AEF8-907E2514405E}"/>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290B92C5-F44D-7943-A0F9-6304E4E1833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Content Placeholder 4">
            <a:extLst>
              <a:ext uri="{FF2B5EF4-FFF2-40B4-BE49-F238E27FC236}">
                <a16:creationId xmlns:a16="http://schemas.microsoft.com/office/drawing/2014/main" id="{5786D6D8-C0A3-A64D-A1C0-99167D8A25A0}"/>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200" b="1" dirty="0">
                <a:latin typeface="Arial" panose="020B0604020202020204" pitchFamily="34" charset="0"/>
                <a:cs typeface="Arial" panose="020B0604020202020204" pitchFamily="34" charset="0"/>
              </a:rPr>
              <a:t>About the Certified Instructional Trainer (CIT) certification</a:t>
            </a:r>
          </a:p>
          <a:p>
            <a:pPr marL="457200" indent="-457200"/>
            <a:r>
              <a:rPr lang="en-US" sz="2200" b="1" dirty="0">
                <a:latin typeface="Arial" panose="020B0604020202020204" pitchFamily="34" charset="0"/>
                <a:cs typeface="Arial" panose="020B0604020202020204" pitchFamily="34" charset="0"/>
              </a:rPr>
              <a:t>Benefits of BCSP certification</a:t>
            </a:r>
          </a:p>
          <a:p>
            <a:pPr marL="457200" indent="-457200"/>
            <a:r>
              <a:rPr lang="en-US" sz="2200" b="1" dirty="0">
                <a:latin typeface="Arial" panose="020B0604020202020204" pitchFamily="34" charset="0"/>
                <a:cs typeface="Arial" panose="020B0604020202020204" pitchFamily="34" charset="0"/>
              </a:rPr>
              <a:t>CIT requirements and application process</a:t>
            </a:r>
          </a:p>
          <a:p>
            <a:pPr marL="457200" indent="-457200"/>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7" name="Picture 6" descr="Icon&#10;&#10;Description automatically generated with medium confidence">
            <a:extLst>
              <a:ext uri="{FF2B5EF4-FFF2-40B4-BE49-F238E27FC236}">
                <a16:creationId xmlns:a16="http://schemas.microsoft.com/office/drawing/2014/main" id="{37990D10-A1C2-3A43-B5AD-B266EF072F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204" y="4940684"/>
            <a:ext cx="2303008" cy="1002235"/>
          </a:xfrm>
          <a:prstGeom prst="rect">
            <a:avLst/>
          </a:prstGeom>
        </p:spPr>
      </p:pic>
    </p:spTree>
    <p:extLst>
      <p:ext uri="{BB962C8B-B14F-4D97-AF65-F5344CB8AC3E}">
        <p14:creationId xmlns:p14="http://schemas.microsoft.com/office/powerpoint/2010/main" val="222042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37D1F-6E7D-1B40-AE81-7855B4D1FFF2}"/>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E76772F-99D5-1D4D-B32D-D53085C26A75}"/>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What is the CIT </a:t>
            </a:r>
          </a:p>
          <a:p>
            <a:r>
              <a:rPr lang="en-US" dirty="0"/>
              <a:t>Certification? </a:t>
            </a:r>
          </a:p>
        </p:txBody>
      </p:sp>
      <p:sp>
        <p:nvSpPr>
          <p:cNvPr id="7" name="Freeform 6">
            <a:extLst>
              <a:ext uri="{FF2B5EF4-FFF2-40B4-BE49-F238E27FC236}">
                <a16:creationId xmlns:a16="http://schemas.microsoft.com/office/drawing/2014/main" id="{EECB9234-6CBC-CE40-AAFA-F8B3C39E5C4D}"/>
              </a:ext>
            </a:extLst>
          </p:cNvPr>
          <p:cNvSpPr>
            <a:spLocks noChangeAspect="1"/>
          </p:cNvSpPr>
          <p:nvPr/>
        </p:nvSpPr>
        <p:spPr>
          <a:xfrm>
            <a:off x="5741895" y="0"/>
            <a:ext cx="6450106" cy="6279776"/>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 name="connsiteX0" fmla="*/ 2711375 w 6223379"/>
              <a:gd name="connsiteY0" fmla="*/ 382 h 6318914"/>
              <a:gd name="connsiteX1" fmla="*/ 0 w 6223379"/>
              <a:gd name="connsiteY1" fmla="*/ 6318914 h 6318914"/>
              <a:gd name="connsiteX2" fmla="*/ 6223379 w 6223379"/>
              <a:gd name="connsiteY2" fmla="*/ 6318914 h 6318914"/>
              <a:gd name="connsiteX3" fmla="*/ 6223379 w 6223379"/>
              <a:gd name="connsiteY3" fmla="*/ 0 h 6318914"/>
              <a:gd name="connsiteX4" fmla="*/ 2711375 w 6223379"/>
              <a:gd name="connsiteY4" fmla="*/ 382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711375" y="382"/>
                </a:moveTo>
                <a:lnTo>
                  <a:pt x="0" y="6318914"/>
                </a:lnTo>
                <a:lnTo>
                  <a:pt x="6223379" y="6318914"/>
                </a:lnTo>
                <a:lnTo>
                  <a:pt x="6223379" y="0"/>
                </a:lnTo>
                <a:lnTo>
                  <a:pt x="2711375" y="382"/>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71B76D4-F8D2-A043-B4C4-459DD1EEEA01}"/>
              </a:ext>
            </a:extLst>
          </p:cNvPr>
          <p:cNvSpPr txBox="1">
            <a:spLocks/>
          </p:cNvSpPr>
          <p:nvPr/>
        </p:nvSpPr>
        <p:spPr>
          <a:xfrm>
            <a:off x="618523" y="2851485"/>
            <a:ext cx="6212583" cy="4535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200" b="1" dirty="0">
                <a:latin typeface="Arial" panose="020B0604020202020204" pitchFamily="34" charset="0"/>
                <a:cs typeface="Arial" panose="020B0604020202020204" pitchFamily="34" charset="0"/>
              </a:rPr>
              <a:t>Certification for those with experience and expertise in developing, designing, and delivering SH&amp;E training</a:t>
            </a:r>
          </a:p>
          <a:p>
            <a:pPr lvl="1">
              <a:spcBef>
                <a:spcPts val="0"/>
              </a:spcBef>
              <a:spcAft>
                <a:spcPts val="1200"/>
              </a:spcAft>
            </a:pPr>
            <a:r>
              <a:rPr lang="en-US" sz="2200" dirty="0">
                <a:latin typeface="Arial" panose="020B0604020202020204" pitchFamily="34" charset="0"/>
                <a:cs typeface="Arial" panose="020B0604020202020204" pitchFamily="34" charset="0"/>
              </a:rPr>
              <a:t>May hold positions at the manager, director, technician, or supervisory level</a:t>
            </a:r>
          </a:p>
          <a:p>
            <a:pPr lvl="1">
              <a:spcBef>
                <a:spcPts val="0"/>
              </a:spcBef>
              <a:spcAft>
                <a:spcPts val="1200"/>
              </a:spcAft>
            </a:pPr>
            <a:r>
              <a:rPr lang="en-US" sz="2200" dirty="0">
                <a:latin typeface="Arial" panose="020B0604020202020204" pitchFamily="34" charset="0"/>
                <a:cs typeface="Arial" panose="020B0604020202020204" pitchFamily="34" charset="0"/>
              </a:rPr>
              <a:t>May have other duties in addition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to training</a:t>
            </a:r>
          </a:p>
        </p:txBody>
      </p:sp>
    </p:spTree>
    <p:extLst>
      <p:ext uri="{BB962C8B-B14F-4D97-AF65-F5344CB8AC3E}">
        <p14:creationId xmlns:p14="http://schemas.microsoft.com/office/powerpoint/2010/main" val="316145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33FA36A-B16E-024F-8A3C-EDDAD3AD2B33}"/>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A3A8C03-2A69-8A49-827B-76C51989CD70}"/>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pic>
        <p:nvPicPr>
          <p:cNvPr id="4" name="Picture 3">
            <a:extLst>
              <a:ext uri="{FF2B5EF4-FFF2-40B4-BE49-F238E27FC236}">
                <a16:creationId xmlns:a16="http://schemas.microsoft.com/office/drawing/2014/main" id="{5E1BE848-5FC9-194D-A68F-8E8707D8DBF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5" name="Content Placeholder 4">
            <a:extLst>
              <a:ext uri="{FF2B5EF4-FFF2-40B4-BE49-F238E27FC236}">
                <a16:creationId xmlns:a16="http://schemas.microsoft.com/office/drawing/2014/main" id="{F61CF0E8-82E8-0D42-AFF8-607F86330E18}"/>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823B1228-700F-C245-8FB3-A45B3CA829FB}"/>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Safety and Health Trainer</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Consultant</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Technician</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Supervisor</a:t>
            </a:r>
          </a:p>
        </p:txBody>
      </p:sp>
      <p:sp>
        <p:nvSpPr>
          <p:cNvPr id="7" name="Content Placeholder 2">
            <a:extLst>
              <a:ext uri="{FF2B5EF4-FFF2-40B4-BE49-F238E27FC236}">
                <a16:creationId xmlns:a16="http://schemas.microsoft.com/office/drawing/2014/main" id="{ED5CE4D8-5B7C-544E-8300-F933FABAA612}"/>
              </a:ext>
            </a:extLst>
          </p:cNvPr>
          <p:cNvSpPr txBox="1">
            <a:spLocks/>
          </p:cNvSpPr>
          <p:nvPr/>
        </p:nvSpPr>
        <p:spPr>
          <a:xfrm>
            <a:off x="6035332" y="2917636"/>
            <a:ext cx="58653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Conduct training needs assessment</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Develop learning objectives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Define expected participant learning outcomes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Defines prerequisites and competencies </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Match instructional methods to training content, delivery, and target audience needs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Identify required supplies and equipment for exercises</a:t>
            </a:r>
          </a:p>
          <a:p>
            <a:pPr>
              <a:spcBef>
                <a:spcPts val="0"/>
              </a:spcBef>
              <a:spcAft>
                <a:spcPts val="600"/>
              </a:spcAft>
            </a:pPr>
            <a:endParaRPr lang="en-US"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0B00066-D510-1D4F-B1F9-61B792989BBF}"/>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702524-D72A-7B4F-A843-0B54DE454CE4}"/>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3A930461-4B1B-AD40-A7FB-88734CAA6D41}"/>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4ABDBB-8F56-A945-B74C-B1A9E938C3CC}"/>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424048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1885B8-648C-9E41-8F0C-43ABF0D9D4A5}"/>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F6BE56-3CFC-7948-826C-13511A8C94BA}"/>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E2FA33-B47D-814B-B0E1-63E27A1F40E3}"/>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004A4A-634C-6749-9ADC-C0A9ED3A9DAA}"/>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6B62D8-5DCD-134A-81CE-B6409C2F2E95}"/>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77936C-63F3-214C-BC60-71992B7392E4}"/>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8BC9182-9236-BD44-902E-9328956AF8CD}"/>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descr="A picture containing person, outdoor, yellow, player&#10;&#10;Description automatically generated">
            <a:extLst>
              <a:ext uri="{FF2B5EF4-FFF2-40B4-BE49-F238E27FC236}">
                <a16:creationId xmlns:a16="http://schemas.microsoft.com/office/drawing/2014/main" id="{8E0251CB-E9F2-384A-8024-AACF9EA927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0" name="TextBox 9">
            <a:extLst>
              <a:ext uri="{FF2B5EF4-FFF2-40B4-BE49-F238E27FC236}">
                <a16:creationId xmlns:a16="http://schemas.microsoft.com/office/drawing/2014/main" id="{ABD61116-C43A-B045-801A-FCD569113EF9}"/>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1" name="Text Placeholder 11">
            <a:extLst>
              <a:ext uri="{FF2B5EF4-FFF2-40B4-BE49-F238E27FC236}">
                <a16:creationId xmlns:a16="http://schemas.microsoft.com/office/drawing/2014/main" id="{FCB63C97-B045-E748-BB69-BE7241BB3C06}"/>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128462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B94304C-727A-2A44-BD44-6FF947EC7EBB}"/>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744BC35D-245F-8F45-B1F5-ACEADD629192}"/>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pic>
        <p:nvPicPr>
          <p:cNvPr id="4" name="Picture 3" descr="A picture containing person, outdoor&#10;&#10;Description automatically generated">
            <a:extLst>
              <a:ext uri="{FF2B5EF4-FFF2-40B4-BE49-F238E27FC236}">
                <a16:creationId xmlns:a16="http://schemas.microsoft.com/office/drawing/2014/main" id="{509C3781-5DE6-1E4F-B53A-E9814714C9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4491" y="1293328"/>
            <a:ext cx="6815413" cy="4957347"/>
          </a:xfrm>
          <a:prstGeom prst="rect">
            <a:avLst/>
          </a:prstGeom>
          <a:effectLst>
            <a:softEdge rad="859780"/>
          </a:effectLst>
        </p:spPr>
      </p:pic>
      <p:sp>
        <p:nvSpPr>
          <p:cNvPr id="5" name="Text Placeholder 11">
            <a:extLst>
              <a:ext uri="{FF2B5EF4-FFF2-40B4-BE49-F238E27FC236}">
                <a16:creationId xmlns:a16="http://schemas.microsoft.com/office/drawing/2014/main" id="{355455E1-9450-8749-B6FA-49A4BC1EDB7A}"/>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186849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83617" y="-106677"/>
            <a:ext cx="6492963" cy="6492963"/>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198758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n office&#10;&#10;Description automatically generated with medium confidence">
            <a:extLst>
              <a:ext uri="{FF2B5EF4-FFF2-40B4-BE49-F238E27FC236}">
                <a16:creationId xmlns:a16="http://schemas.microsoft.com/office/drawing/2014/main" id="{120DB418-9961-CF4D-BD86-4D11BB9FC35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300249"/>
          </a:xfrm>
          <a:prstGeom prst="rect">
            <a:avLst/>
          </a:prstGeom>
        </p:spPr>
      </p:pic>
      <p:pic>
        <p:nvPicPr>
          <p:cNvPr id="2" name="Picture 1">
            <a:extLst>
              <a:ext uri="{FF2B5EF4-FFF2-40B4-BE49-F238E27FC236}">
                <a16:creationId xmlns:a16="http://schemas.microsoft.com/office/drawing/2014/main" id="{9B79447D-CAAE-49B4-9572-20F249F6153C}"/>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729345" y="494557"/>
            <a:ext cx="9462655"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F0B2639-C87F-4CEE-A267-D192E227A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5" name="Rectangle 4">
            <a:extLst>
              <a:ext uri="{FF2B5EF4-FFF2-40B4-BE49-F238E27FC236}">
                <a16:creationId xmlns:a16="http://schemas.microsoft.com/office/drawing/2014/main" id="{4C1C04A0-AE6A-4585-9AF7-FB35ED52F570}"/>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Minimum of  135 hours of teaching, training,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or development in any SH&amp;E specialty</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AE916A7-5525-4497-AB49-16F1A9A729D2}"/>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FB8D0B"/>
                </a:solidFill>
              </a:rPr>
              <a:t>Eligibility Requirements </a:t>
            </a:r>
          </a:p>
        </p:txBody>
      </p:sp>
      <p:sp>
        <p:nvSpPr>
          <p:cNvPr id="9" name="TextBox 8">
            <a:extLst>
              <a:ext uri="{FF2B5EF4-FFF2-40B4-BE49-F238E27FC236}">
                <a16:creationId xmlns:a16="http://schemas.microsoft.com/office/drawing/2014/main" id="{79E05AE1-0CCB-4B12-A28E-01D77E1C8CAA}"/>
              </a:ext>
            </a:extLst>
          </p:cNvPr>
          <p:cNvSpPr txBox="1"/>
          <p:nvPr/>
        </p:nvSpPr>
        <p:spPr>
          <a:xfrm>
            <a:off x="649839" y="5838584"/>
            <a:ext cx="4262044" cy="461665"/>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*Name change in Q4 2019: </a:t>
            </a:r>
            <a:r>
              <a:rPr lang="en-US" sz="1200" b="1" dirty="0">
                <a:latin typeface="Museo Sans Cond 700" panose="02000000000000000000" pitchFamily="2" charset="77"/>
                <a:cs typeface="Arial" panose="020B0604020202020204" pitchFamily="34" charset="0"/>
              </a:rPr>
              <a:t>Certified Instructional Trainer (CIT) </a:t>
            </a:r>
            <a:r>
              <a:rPr lang="en-US" sz="1200" b="1" dirty="0">
                <a:latin typeface="Arial Narrow" panose="020B0604020202020204" pitchFamily="34" charset="0"/>
                <a:cs typeface="Arial" panose="020B0604020202020204" pitchFamily="34" charset="0"/>
              </a:rPr>
              <a:t>from </a:t>
            </a:r>
            <a:r>
              <a:rPr lang="en-US" sz="1200" b="1" dirty="0">
                <a:latin typeface="Museo Sans Cond 700" panose="02000000000000000000" pitchFamily="2" charset="77"/>
                <a:cs typeface="Arial" panose="020B0604020202020204" pitchFamily="34" charset="0"/>
              </a:rPr>
              <a:t>Certified Environmental, Safety, and Health Trainer (CET)</a:t>
            </a:r>
            <a:endParaRPr lang="en-US" sz="1200" b="1" dirty="0">
              <a:latin typeface="Museo Sans Cond 700" panose="02000000000000000000" pitchFamily="2" charset="77"/>
            </a:endParaRPr>
          </a:p>
        </p:txBody>
      </p:sp>
      <p:pic>
        <p:nvPicPr>
          <p:cNvPr id="10" name="Picture 9" descr="Icon&#10;&#10;Description automatically generated with medium confidence">
            <a:extLst>
              <a:ext uri="{FF2B5EF4-FFF2-40B4-BE49-F238E27FC236}">
                <a16:creationId xmlns:a16="http://schemas.microsoft.com/office/drawing/2014/main" id="{D4F95415-8F2D-2746-8D76-766FBFA04B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830" y="334693"/>
            <a:ext cx="2822529" cy="1228323"/>
          </a:xfrm>
          <a:prstGeom prst="rect">
            <a:avLst/>
          </a:prstGeom>
        </p:spPr>
      </p:pic>
    </p:spTree>
    <p:extLst>
      <p:ext uri="{BB962C8B-B14F-4D97-AF65-F5344CB8AC3E}">
        <p14:creationId xmlns:p14="http://schemas.microsoft.com/office/powerpoint/2010/main" val="301483424"/>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1699</TotalTime>
  <Words>3398</Words>
  <Application>Microsoft Office PowerPoint</Application>
  <PresentationFormat>Widescreen</PresentationFormat>
  <Paragraphs>289</Paragraphs>
  <Slides>22</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 Black</vt:lpstr>
      <vt:lpstr>Museo Sans 300</vt:lpstr>
      <vt:lpstr>Museo Sans Cond 700</vt:lpstr>
      <vt:lpstr>Calibri Light</vt:lpstr>
      <vt:lpstr>Arial</vt:lpstr>
      <vt:lpstr>Calibri</vt:lpstr>
      <vt:lpstr>Arial Narrow</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170</cp:revision>
  <dcterms:created xsi:type="dcterms:W3CDTF">2017-11-01T12:09:12Z</dcterms:created>
  <dcterms:modified xsi:type="dcterms:W3CDTF">2022-01-26T14:47:34Z</dcterms:modified>
</cp:coreProperties>
</file>